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Serving children with bilateral and unilateral types of hearing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Provider training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Parent-to-parent supports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DHH Adults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0" Type="http://schemas.openxmlformats.org/officeDocument/2006/relationships/image" Target="../media/image26.png"/><Relationship Id="rId9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13.jpg"/><Relationship Id="rId9" Type="http://schemas.openxmlformats.org/officeDocument/2006/relationships/image" Target="../media/image27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Relationship Id="rId7" Type="http://schemas.openxmlformats.org/officeDocument/2006/relationships/image" Target="../media/image5.jpg"/><Relationship Id="rId8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>
            <p:ph type="ctr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/>
              <a:t>La Alianza de </a:t>
            </a:r>
            <a:r>
              <a:rPr lang="en-US" sz="7200"/>
              <a:t>EHDI de </a:t>
            </a:r>
            <a:r>
              <a:rPr lang="en-US" sz="7200"/>
              <a:t>Colorado</a:t>
            </a:r>
            <a:r>
              <a:rPr lang="en-US" sz="7200"/>
              <a:t> </a:t>
            </a:r>
            <a:endParaRPr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27 de mayo de 2020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2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Mejorar los servicios para culturas y lenguas diversas</a:t>
            </a:r>
            <a:endParaRPr/>
          </a:p>
        </p:txBody>
      </p:sp>
      <p:grpSp>
        <p:nvGrpSpPr>
          <p:cNvPr id="283" name="Google Shape;283;p22"/>
          <p:cNvGrpSpPr/>
          <p:nvPr/>
        </p:nvGrpSpPr>
        <p:grpSpPr>
          <a:xfrm>
            <a:off x="5194300" y="471642"/>
            <a:ext cx="6513603" cy="5883988"/>
            <a:chOff x="0" y="718"/>
            <a:chExt cx="6513603" cy="5883988"/>
          </a:xfrm>
        </p:grpSpPr>
        <p:sp>
          <p:nvSpPr>
            <p:cNvPr id="284" name="Google Shape;284;p22"/>
            <p:cNvSpPr/>
            <p:nvPr/>
          </p:nvSpPr>
          <p:spPr>
            <a:xfrm>
              <a:off x="0" y="718"/>
              <a:ext cx="6513603" cy="16811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508544" y="378974"/>
              <a:ext cx="924626" cy="9246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1941716" y="718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 txBox="1"/>
            <p:nvPr/>
          </p:nvSpPr>
          <p:spPr>
            <a:xfrm>
              <a:off x="1941716" y="718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900" lIns="177900" spcFirstLastPara="1" rIns="177900" wrap="square" tIns="177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Priorizar la 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creación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recursos y apoyos que toman en cuenta las lenguas y culturas diversas</a:t>
              </a: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0" y="2102143"/>
              <a:ext cx="6513603" cy="16811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508544" y="2480399"/>
              <a:ext cx="924626" cy="9246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1941716" y="2102143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2"/>
            <p:cNvSpPr txBox="1"/>
            <p:nvPr/>
          </p:nvSpPr>
          <p:spPr>
            <a:xfrm>
              <a:off x="1941716" y="2102143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900" lIns="177900" spcFirstLastPara="1" rIns="177900" wrap="square" tIns="177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Recursos incluyen normas y 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materiales de 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entrenamiento y oportunidades para proveer 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apoyo para las familias de lenguas y culturas diferentes </a:t>
              </a: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0" y="4203567"/>
              <a:ext cx="6513603" cy="16811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508544" y="4581824"/>
              <a:ext cx="924626" cy="9246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1941716" y="4203567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2"/>
            <p:cNvSpPr txBox="1"/>
            <p:nvPr/>
          </p:nvSpPr>
          <p:spPr>
            <a:xfrm>
              <a:off x="1941716" y="4203567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900" lIns="177900" spcFirstLastPara="1" rIns="177900" wrap="square" tIns="177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Representación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culturas y lenguas diversas para mejorar acceso a la 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información y los servicios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 txBox="1"/>
          <p:nvPr>
            <p:ph type="title"/>
          </p:nvPr>
        </p:nvSpPr>
        <p:spPr>
          <a:xfrm>
            <a:off x="863025" y="1012000"/>
            <a:ext cx="3679500" cy="47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Oportunidades para conceder sub-becas</a:t>
            </a:r>
            <a:endParaRPr/>
          </a:p>
        </p:txBody>
      </p:sp>
      <p:grpSp>
        <p:nvGrpSpPr>
          <p:cNvPr id="302" name="Google Shape;302;p23"/>
          <p:cNvGrpSpPr/>
          <p:nvPr/>
        </p:nvGrpSpPr>
        <p:grpSpPr>
          <a:xfrm>
            <a:off x="5194300" y="473366"/>
            <a:ext cx="6513603" cy="5880540"/>
            <a:chOff x="0" y="2442"/>
            <a:chExt cx="6513603" cy="5880540"/>
          </a:xfrm>
        </p:grpSpPr>
        <p:sp>
          <p:nvSpPr>
            <p:cNvPr id="303" name="Google Shape;303;p23"/>
            <p:cNvSpPr/>
            <p:nvPr/>
          </p:nvSpPr>
          <p:spPr>
            <a:xfrm>
              <a:off x="0" y="2442"/>
              <a:ext cx="6513603" cy="1238008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74497" y="280994"/>
              <a:ext cx="680904" cy="6809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1429899" y="2442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3"/>
            <p:cNvSpPr txBox="1"/>
            <p:nvPr/>
          </p:nvSpPr>
          <p:spPr>
            <a:xfrm>
              <a:off x="1429899" y="2442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000" lIns="131000" spcFirstLastPara="1" rIns="131000" wrap="square" tIns="13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oportunidades empezando en el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otoño</a:t>
              </a: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0" y="1549953"/>
              <a:ext cx="6513603" cy="1238008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74497" y="1828505"/>
              <a:ext cx="680904" cy="6809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1429899" y="1549953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3"/>
            <p:cNvSpPr txBox="1"/>
            <p:nvPr/>
          </p:nvSpPr>
          <p:spPr>
            <a:xfrm>
              <a:off x="1429899" y="1549953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000" lIns="131000" spcFirstLastPara="1" rIns="131000" wrap="square" tIns="13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Apoyo financiero para desarrollo profesional</a:t>
              </a: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0" y="3097464"/>
              <a:ext cx="6513603" cy="1238008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374497" y="3376015"/>
              <a:ext cx="680904" cy="6809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1429899" y="3097464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 txBox="1"/>
            <p:nvPr/>
          </p:nvSpPr>
          <p:spPr>
            <a:xfrm>
              <a:off x="1429899" y="3097464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000" lIns="131000" spcFirstLastPara="1" rIns="131000" wrap="square" tIns="13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Apoyo financiero para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organizaciones familiares</a:t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0" y="4644974"/>
              <a:ext cx="6513603" cy="1238008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374497" y="4923526"/>
              <a:ext cx="680904" cy="68090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1429899" y="4644974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 txBox="1"/>
            <p:nvPr/>
          </p:nvSpPr>
          <p:spPr>
            <a:xfrm>
              <a:off x="1429899" y="4644974"/>
              <a:ext cx="5083704" cy="123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000" lIns="131000" spcFirstLastPara="1" rIns="131000" wrap="square" tIns="13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Apoyo financiero para recursos en español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Presentación</a:t>
            </a:r>
            <a:r>
              <a:rPr lang="en-US"/>
              <a:t> del grupo de </a:t>
            </a:r>
            <a:r>
              <a:rPr lang="en-US"/>
              <a:t>acción</a:t>
            </a:r>
            <a:r>
              <a:rPr lang="en-US"/>
              <a:t> </a:t>
            </a:r>
            <a:endParaRPr/>
          </a:p>
        </p:txBody>
      </p:sp>
      <p:grpSp>
        <p:nvGrpSpPr>
          <p:cNvPr id="325" name="Google Shape;325;p24"/>
          <p:cNvGrpSpPr/>
          <p:nvPr/>
        </p:nvGrpSpPr>
        <p:grpSpPr>
          <a:xfrm>
            <a:off x="851068" y="1826290"/>
            <a:ext cx="10489863" cy="4350007"/>
            <a:chOff x="12868" y="665"/>
            <a:chExt cx="10489863" cy="4350007"/>
          </a:xfrm>
        </p:grpSpPr>
        <p:sp>
          <p:nvSpPr>
            <p:cNvPr id="326" name="Google Shape;326;p24"/>
            <p:cNvSpPr/>
            <p:nvPr/>
          </p:nvSpPr>
          <p:spPr>
            <a:xfrm>
              <a:off x="5019908" y="1133479"/>
              <a:ext cx="237891" cy="10421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7" name="Google Shape;327;p24"/>
            <p:cNvSpPr/>
            <p:nvPr/>
          </p:nvSpPr>
          <p:spPr>
            <a:xfrm>
              <a:off x="5257800" y="1133479"/>
              <a:ext cx="4112116" cy="20843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8" name="Google Shape;328;p24"/>
            <p:cNvSpPr/>
            <p:nvPr/>
          </p:nvSpPr>
          <p:spPr>
            <a:xfrm>
              <a:off x="5257800" y="1133479"/>
              <a:ext cx="1370705" cy="20843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9" name="Google Shape;329;p24"/>
            <p:cNvSpPr/>
            <p:nvPr/>
          </p:nvSpPr>
          <p:spPr>
            <a:xfrm>
              <a:off x="3887094" y="1133479"/>
              <a:ext cx="1370705" cy="20843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30" name="Google Shape;330;p24"/>
            <p:cNvSpPr/>
            <p:nvPr/>
          </p:nvSpPr>
          <p:spPr>
            <a:xfrm>
              <a:off x="1145683" y="1133479"/>
              <a:ext cx="4112116" cy="20843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31" name="Google Shape;331;p24"/>
            <p:cNvSpPr/>
            <p:nvPr/>
          </p:nvSpPr>
          <p:spPr>
            <a:xfrm>
              <a:off x="4124985" y="665"/>
              <a:ext cx="2265629" cy="113281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 txBox="1"/>
            <p:nvPr/>
          </p:nvSpPr>
          <p:spPr>
            <a:xfrm>
              <a:off x="4124985" y="665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La Alianza de 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EHDI de </a:t>
              </a: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Colorado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12868" y="3217858"/>
              <a:ext cx="2265629" cy="113281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4"/>
            <p:cNvSpPr txBox="1"/>
            <p:nvPr/>
          </p:nvSpPr>
          <p:spPr>
            <a:xfrm>
              <a:off x="12868" y="3217858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Grupo de 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acción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 (e.g., 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niños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pérdida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 auditiva unilateral)</a:t>
              </a: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2754279" y="3217858"/>
              <a:ext cx="2265629" cy="113281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4"/>
            <p:cNvSpPr txBox="1"/>
            <p:nvPr/>
          </p:nvSpPr>
          <p:spPr>
            <a:xfrm>
              <a:off x="2754279" y="3217858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Grupo de acción</a:t>
              </a: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 (e.g., proceso de </a:t>
              </a: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remisión</a:t>
              </a: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 desde la </a:t>
              </a: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identificación</a:t>
              </a: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 hasta la </a:t>
              </a: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intervención</a:t>
              </a: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 temprana)</a:t>
              </a:r>
              <a:endParaRPr sz="1200"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5495691" y="3217858"/>
              <a:ext cx="2265629" cy="113281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4"/>
            <p:cNvSpPr txBox="1"/>
            <p:nvPr/>
          </p:nvSpPr>
          <p:spPr>
            <a:xfrm>
              <a:off x="5495691" y="3217858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Grupo de acción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 (e.g., adultos sordos/hipoacusicos)</a:t>
              </a: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8237102" y="3217858"/>
              <a:ext cx="2265629" cy="113281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4"/>
            <p:cNvSpPr txBox="1"/>
            <p:nvPr/>
          </p:nvSpPr>
          <p:spPr>
            <a:xfrm>
              <a:off x="8237102" y="3217858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Grupo de acción</a:t>
              </a: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 (e.g., desarrollo profesional)</a:t>
              </a: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2754279" y="1609261"/>
              <a:ext cx="2265629" cy="113281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4"/>
            <p:cNvSpPr txBox="1"/>
            <p:nvPr/>
          </p:nvSpPr>
          <p:spPr>
            <a:xfrm>
              <a:off x="2754279" y="1609261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El Equipo Central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5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Conclusion</a:t>
            </a:r>
            <a:r>
              <a:rPr lang="en-US">
                <a:solidFill>
                  <a:srgbClr val="FFFFFF"/>
                </a:solidFill>
              </a:rPr>
              <a:t> /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Preguntas</a:t>
            </a:r>
            <a:endParaRPr/>
          </a:p>
        </p:txBody>
      </p:sp>
      <p:grpSp>
        <p:nvGrpSpPr>
          <p:cNvPr id="349" name="Google Shape;349;p25"/>
          <p:cNvGrpSpPr/>
          <p:nvPr/>
        </p:nvGrpSpPr>
        <p:grpSpPr>
          <a:xfrm>
            <a:off x="5194300" y="471642"/>
            <a:ext cx="6513603" cy="5883989"/>
            <a:chOff x="0" y="718"/>
            <a:chExt cx="6513603" cy="5883989"/>
          </a:xfrm>
        </p:grpSpPr>
        <p:sp>
          <p:nvSpPr>
            <p:cNvPr id="350" name="Google Shape;350;p25"/>
            <p:cNvSpPr/>
            <p:nvPr/>
          </p:nvSpPr>
          <p:spPr>
            <a:xfrm>
              <a:off x="0" y="718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82554" y="136502"/>
              <a:ext cx="331917" cy="33191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697026" y="718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5"/>
            <p:cNvSpPr txBox="1"/>
            <p:nvPr/>
          </p:nvSpPr>
          <p:spPr>
            <a:xfrm>
              <a:off x="697026" y="718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Mantenerse en contacto con la Alianza de EHDI de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Colorado</a:t>
              </a: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0" y="755076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182554" y="890860"/>
              <a:ext cx="331917" cy="33191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697026" y="755076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5"/>
            <p:cNvSpPr txBox="1"/>
            <p:nvPr/>
          </p:nvSpPr>
          <p:spPr>
            <a:xfrm>
              <a:off x="697026" y="755076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Sitio de web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www.coehdi.org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0" y="1509433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82554" y="1645217"/>
              <a:ext cx="331917" cy="33191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697026" y="1509433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5"/>
            <p:cNvSpPr txBox="1"/>
            <p:nvPr/>
          </p:nvSpPr>
          <p:spPr>
            <a:xfrm>
              <a:off x="697026" y="1509433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Registrarse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para recibir nuestro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boletín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 correos-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electrónicos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0" y="2263791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182554" y="2399575"/>
              <a:ext cx="331917" cy="33191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697026" y="2263791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5"/>
            <p:cNvSpPr txBox="1"/>
            <p:nvPr/>
          </p:nvSpPr>
          <p:spPr>
            <a:xfrm>
              <a:off x="697026" y="2263791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Registrarse en el sitio de web en la pie de la pagina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www.coehdi.org</a:t>
              </a: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0" y="3018148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182554" y="3153933"/>
              <a:ext cx="331917" cy="33191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697026" y="3018148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 txBox="1"/>
            <p:nvPr/>
          </p:nvSpPr>
          <p:spPr>
            <a:xfrm>
              <a:off x="697026" y="3018148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Compartimos el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boletín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el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baseline="30000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cada mes</a:t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0" y="3772506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182554" y="3908290"/>
              <a:ext cx="331917" cy="33191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697026" y="3772506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5"/>
            <p:cNvSpPr txBox="1"/>
            <p:nvPr/>
          </p:nvSpPr>
          <p:spPr>
            <a:xfrm>
              <a:off x="697026" y="3772506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encuentra la pagina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Facebook en Facebook.com/coehdi</a:t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0" y="4526863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182554" y="4662648"/>
              <a:ext cx="331917" cy="33191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697026" y="4526863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 txBox="1"/>
            <p:nvPr/>
          </p:nvSpPr>
          <p:spPr>
            <a:xfrm>
              <a:off x="697026" y="4526863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Guardamos todas las preguntas del webinar y les contestaremos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(asegurarse de escribir sus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correos-electrónicos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!)</a:t>
              </a: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0" y="5281221"/>
              <a:ext cx="6513603" cy="60348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182554" y="5417005"/>
              <a:ext cx="331917" cy="33191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697026" y="5281221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5"/>
            <p:cNvSpPr txBox="1"/>
            <p:nvPr/>
          </p:nvSpPr>
          <p:spPr>
            <a:xfrm>
              <a:off x="697026" y="5281221"/>
              <a:ext cx="5816577" cy="60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850" lIns="63850" spcFirstLastPara="1" rIns="63850" wrap="square" tIns="63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Otras preguntas o comentarios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info@coehdi.org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6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Conclusion de la reunion</a:t>
            </a:r>
            <a:endParaRPr/>
          </a:p>
        </p:txBody>
      </p:sp>
      <p:grpSp>
        <p:nvGrpSpPr>
          <p:cNvPr id="388" name="Google Shape;388;p26"/>
          <p:cNvGrpSpPr/>
          <p:nvPr/>
        </p:nvGrpSpPr>
        <p:grpSpPr>
          <a:xfrm>
            <a:off x="5194300" y="1316637"/>
            <a:ext cx="6513603" cy="4194000"/>
            <a:chOff x="0" y="845713"/>
            <a:chExt cx="6513603" cy="4194000"/>
          </a:xfrm>
        </p:grpSpPr>
        <p:sp>
          <p:nvSpPr>
            <p:cNvPr id="389" name="Google Shape;389;p26"/>
            <p:cNvSpPr/>
            <p:nvPr/>
          </p:nvSpPr>
          <p:spPr>
            <a:xfrm>
              <a:off x="0" y="845713"/>
              <a:ext cx="6513603" cy="9945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6"/>
            <p:cNvSpPr txBox="1"/>
            <p:nvPr/>
          </p:nvSpPr>
          <p:spPr>
            <a:xfrm>
              <a:off x="48547" y="894260"/>
              <a:ext cx="6416509" cy="897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 daremos unos minutos para escribir sus preguntas</a:t>
              </a: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0" y="1912213"/>
              <a:ext cx="6513603" cy="994500"/>
            </a:xfrm>
            <a:prstGeom prst="roundRect">
              <a:avLst>
                <a:gd fmla="val 16667" name="adj"/>
              </a:avLst>
            </a:prstGeom>
            <a:solidFill>
              <a:srgbClr val="D07A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6"/>
            <p:cNvSpPr txBox="1"/>
            <p:nvPr/>
          </p:nvSpPr>
          <p:spPr>
            <a:xfrm>
              <a:off x="48547" y="1960760"/>
              <a:ext cx="6416509" cy="897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Favor de adicionar su correo-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electrónico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información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contacto si quiera que le comunicamos directamente!</a:t>
              </a: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0" y="2978713"/>
              <a:ext cx="6513603" cy="994500"/>
            </a:xfrm>
            <a:prstGeom prst="roundRect">
              <a:avLst>
                <a:gd fmla="val 16667" name="adj"/>
              </a:avLst>
            </a:prstGeom>
            <a:solidFill>
              <a:srgbClr val="B888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6"/>
            <p:cNvSpPr txBox="1"/>
            <p:nvPr/>
          </p:nvSpPr>
          <p:spPr>
            <a:xfrm>
              <a:off x="48547" y="3027260"/>
              <a:ext cx="6416509" cy="897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Gracias por juntar con nosotros hoy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0" y="4045213"/>
              <a:ext cx="6513603" cy="994500"/>
            </a:xfrm>
            <a:prstGeom prst="roundRect">
              <a:avLst>
                <a:gd fmla="val 16667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6"/>
            <p:cNvSpPr txBox="1"/>
            <p:nvPr/>
          </p:nvSpPr>
          <p:spPr>
            <a:xfrm>
              <a:off x="48547" y="4093760"/>
              <a:ext cx="6416509" cy="897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Nos vemos en la 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próxima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reunión</a:t>
              </a: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– compartiremos los detalles mas adelante!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Agenda</a:t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5194300" y="490166"/>
            <a:ext cx="6513603" cy="5846941"/>
            <a:chOff x="0" y="19242"/>
            <a:chExt cx="6513603" cy="5846941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19242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25759" y="45001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Etiquette de la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reunión</a:t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0" y="610272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E2783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25759" y="636031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Bienvenida y presentaciones</a:t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0" y="120130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D9794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25759" y="122706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objetivo de la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reunión</a:t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0" y="179233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D07A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25759" y="181809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Resumen de la beca</a:t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0" y="238336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C87E6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25759" y="240912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conceptualización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la Alianza de</a:t>
              </a:r>
              <a:r>
                <a:rPr b="0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EHDI de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Colorado</a:t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0" y="297439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BF827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25759" y="300015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Mejorar los servicios en las regiones rurales</a:t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0" y="356542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B888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25759" y="359118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Mejorar los recursos para culturas y lenguas diversas</a:t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0" y="415645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B0908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25759" y="418221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 oportunidades para conceder sub-becas</a:t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0" y="474748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AA9A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25759" y="477324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p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resentación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del grupo de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acción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0" y="5338513"/>
              <a:ext cx="6513603" cy="527670"/>
            </a:xfrm>
            <a:prstGeom prst="roundRect">
              <a:avLst>
                <a:gd fmla="val 16667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25759" y="5364272"/>
              <a:ext cx="6462085" cy="47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Conclusión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preguntas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Welcome &amp; Introductions</a:t>
            </a:r>
            <a:endParaRPr/>
          </a:p>
        </p:txBody>
      </p:sp>
      <p:grpSp>
        <p:nvGrpSpPr>
          <p:cNvPr id="127" name="Google Shape;127;p15"/>
          <p:cNvGrpSpPr/>
          <p:nvPr/>
        </p:nvGrpSpPr>
        <p:grpSpPr>
          <a:xfrm>
            <a:off x="5194300" y="526256"/>
            <a:ext cx="6513603" cy="5774761"/>
            <a:chOff x="0" y="55332"/>
            <a:chExt cx="6513603" cy="5774761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409572"/>
              <a:ext cx="6513603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25680" y="55332"/>
              <a:ext cx="4559522" cy="70848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360265" y="89917"/>
              <a:ext cx="4490352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2325" spcFirstLastPara="1" rIns="172325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Etiquette de la reunión</a:t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0" y="1498212"/>
              <a:ext cx="6513603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D07A5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25680" y="1143972"/>
              <a:ext cx="4559522" cy="708480"/>
            </a:xfrm>
            <a:prstGeom prst="roundRect">
              <a:avLst>
                <a:gd fmla="val 16667" name="adj"/>
              </a:avLst>
            </a:prstGeom>
            <a:solidFill>
              <a:srgbClr val="D07A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360265" y="1178557"/>
              <a:ext cx="4490352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2325" spcFirstLastPara="1" rIns="1723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Orientación a 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Zoom </a:t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0" y="2586852"/>
              <a:ext cx="6513603" cy="2154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8888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0" y="2586852"/>
              <a:ext cx="6513603" cy="21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0675" lIns="505525" spcFirstLastPara="1" rIns="505525" wrap="square" tIns="4998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Interpretación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 español (una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línea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audio separada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Intérpretes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para la lengua de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señas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Subtitulos en ingles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/CART</a:t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25680" y="2232612"/>
              <a:ext cx="4559522" cy="708480"/>
            </a:xfrm>
            <a:prstGeom prst="roundRect">
              <a:avLst>
                <a:gd fmla="val 16667" name="adj"/>
              </a:avLst>
            </a:prstGeom>
            <a:solidFill>
              <a:srgbClr val="B888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360265" y="2267197"/>
              <a:ext cx="4490352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2325" spcFirstLastPara="1" rIns="1723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Acomodaciones</a:t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0" y="5225293"/>
              <a:ext cx="6513603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325680" y="4871052"/>
              <a:ext cx="4559522" cy="708480"/>
            </a:xfrm>
            <a:prstGeom prst="roundRect">
              <a:avLst>
                <a:gd fmla="val 16667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360265" y="4905637"/>
              <a:ext cx="4490352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2325" spcFirstLastPara="1" rIns="1723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plan para la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reunión</a:t>
              </a: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6"/>
          <p:cNvGrpSpPr/>
          <p:nvPr/>
        </p:nvGrpSpPr>
        <p:grpSpPr>
          <a:xfrm>
            <a:off x="252480" y="1597543"/>
            <a:ext cx="11938499" cy="2473558"/>
            <a:chOff x="1020" y="1232418"/>
            <a:chExt cx="11938499" cy="2473558"/>
          </a:xfrm>
        </p:grpSpPr>
        <p:sp>
          <p:nvSpPr>
            <p:cNvPr id="146" name="Google Shape;146;p16"/>
            <p:cNvSpPr/>
            <p:nvPr/>
          </p:nvSpPr>
          <p:spPr>
            <a:xfrm>
              <a:off x="5970270" y="2254549"/>
              <a:ext cx="4947117" cy="4292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7" name="Google Shape;147;p16"/>
            <p:cNvSpPr/>
            <p:nvPr/>
          </p:nvSpPr>
          <p:spPr>
            <a:xfrm>
              <a:off x="5970270" y="2254549"/>
              <a:ext cx="2473558" cy="4292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8" name="Google Shape;148;p16"/>
            <p:cNvSpPr/>
            <p:nvPr/>
          </p:nvSpPr>
          <p:spPr>
            <a:xfrm>
              <a:off x="5924549" y="2254549"/>
              <a:ext cx="91440" cy="4292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9" name="Google Shape;149;p16"/>
            <p:cNvSpPr/>
            <p:nvPr/>
          </p:nvSpPr>
          <p:spPr>
            <a:xfrm>
              <a:off x="3496711" y="2254549"/>
              <a:ext cx="2473558" cy="4292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0" name="Google Shape;150;p16"/>
            <p:cNvSpPr/>
            <p:nvPr/>
          </p:nvSpPr>
          <p:spPr>
            <a:xfrm>
              <a:off x="1023152" y="2254549"/>
              <a:ext cx="4947117" cy="4292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1" name="Google Shape;151;p16"/>
            <p:cNvSpPr/>
            <p:nvPr/>
          </p:nvSpPr>
          <p:spPr>
            <a:xfrm>
              <a:off x="3345180" y="1232418"/>
              <a:ext cx="5250179" cy="10221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345180" y="1232418"/>
              <a:ext cx="5250179" cy="102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latin typeface="Calibri"/>
                  <a:ea typeface="Calibri"/>
                  <a:cs typeface="Calibri"/>
                  <a:sym typeface="Calibri"/>
                </a:rPr>
                <a:t>Cliff Moers &amp; Christy Scott</a:t>
              </a:r>
              <a:endParaRPr b="0" i="0" sz="25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020" y="2683845"/>
              <a:ext cx="2044263" cy="10221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1020" y="2683845"/>
              <a:ext cx="2044263" cy="102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latin typeface="Calibri"/>
                  <a:ea typeface="Calibri"/>
                  <a:cs typeface="Calibri"/>
                  <a:sym typeface="Calibri"/>
                </a:rPr>
                <a:t>Arlene Stredler Brown</a:t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2474579" y="2683845"/>
              <a:ext cx="2044263" cy="10221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2474579" y="2683845"/>
              <a:ext cx="2044263" cy="102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latin typeface="Calibri"/>
                  <a:ea typeface="Calibri"/>
                  <a:cs typeface="Calibri"/>
                  <a:sym typeface="Calibri"/>
                </a:rPr>
                <a:t>Heather Abraham</a:t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4948138" y="2683845"/>
              <a:ext cx="2044263" cy="10221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4948138" y="2683845"/>
              <a:ext cx="2044263" cy="102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latin typeface="Calibri"/>
                  <a:ea typeface="Calibri"/>
                  <a:cs typeface="Calibri"/>
                  <a:sym typeface="Calibri"/>
                </a:rPr>
                <a:t>Ashley Renslow</a:t>
              </a:r>
              <a:endParaRPr b="0" i="0" sz="25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421697" y="2683845"/>
              <a:ext cx="2044263" cy="10221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7421697" y="2683845"/>
              <a:ext cx="2044263" cy="102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latin typeface="Calibri"/>
                  <a:ea typeface="Calibri"/>
                  <a:cs typeface="Calibri"/>
                  <a:sym typeface="Calibri"/>
                </a:rPr>
                <a:t>Amy Novotny</a:t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895256" y="2683845"/>
              <a:ext cx="2044263" cy="10221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9895256" y="2683845"/>
              <a:ext cx="2044263" cy="102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latin typeface="Calibri"/>
                  <a:ea typeface="Calibri"/>
                  <a:cs typeface="Calibri"/>
                  <a:sym typeface="Calibri"/>
                </a:rPr>
                <a:t>Katie Cue</a:t>
              </a:r>
              <a:endParaRPr/>
            </a:p>
          </p:txBody>
        </p:sp>
      </p:grpSp>
      <p:pic>
        <p:nvPicPr>
          <p:cNvPr descr="A person smiling for the camera&#10;&#10;Description automatically generated"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5176" y="4185214"/>
            <a:ext cx="1777894" cy="23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8930" y="4204649"/>
            <a:ext cx="2079048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" id="165" name="Google Shape;16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186" y="4204649"/>
            <a:ext cx="1937148" cy="2582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blue shirt&#10;&#10;Description automatically generated" id="166" name="Google Shape;16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3356" y="202632"/>
            <a:ext cx="1812128" cy="2416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" id="167" name="Google Shape;16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82080" y="183586"/>
            <a:ext cx="2040246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on a bench&#10;&#10;Description automatically generated" id="168" name="Google Shape;16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17591" y="4214633"/>
            <a:ext cx="2274409" cy="2515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in a garden&#10;&#10;Description automatically generated" id="169" name="Google Shape;169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98724" y="4268719"/>
            <a:ext cx="2416212" cy="228702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3428999" y="365125"/>
            <a:ext cx="5585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equipo central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El objetivo de la </a:t>
            </a:r>
            <a:r>
              <a:rPr lang="en-US">
                <a:solidFill>
                  <a:srgbClr val="FFFFFF"/>
                </a:solidFill>
              </a:rPr>
              <a:t>reunión</a:t>
            </a:r>
            <a:r>
              <a:rPr lang="en-US">
                <a:solidFill>
                  <a:srgbClr val="FFFFFF"/>
                </a:solidFill>
              </a:rPr>
              <a:t> </a:t>
            </a:r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5194300" y="471642"/>
            <a:ext cx="6513603" cy="5883988"/>
            <a:chOff x="0" y="718"/>
            <a:chExt cx="6513603" cy="5883988"/>
          </a:xfrm>
        </p:grpSpPr>
        <p:sp>
          <p:nvSpPr>
            <p:cNvPr id="178" name="Google Shape;178;p17"/>
            <p:cNvSpPr/>
            <p:nvPr/>
          </p:nvSpPr>
          <p:spPr>
            <a:xfrm>
              <a:off x="0" y="718"/>
              <a:ext cx="6513603" cy="16811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508544" y="378974"/>
              <a:ext cx="924626" cy="9246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941716" y="718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1941716" y="718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900" lIns="177900" spcFirstLastPara="1" rIns="177900" wrap="square" tIns="177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</a:t>
              </a: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resentación</a:t>
              </a: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equipo central</a:t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0" y="2102143"/>
              <a:ext cx="6513603" cy="16811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508544" y="2480399"/>
              <a:ext cx="924626" cy="9246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941716" y="2102143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1941716" y="2102143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900" lIns="177900" spcFirstLastPara="1" rIns="177900" wrap="square" tIns="177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</a:t>
              </a: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resentación</a:t>
              </a: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la beca federal</a:t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0" y="4203567"/>
              <a:ext cx="6513603" cy="16811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508544" y="4581824"/>
              <a:ext cx="924626" cy="9246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1941716" y="4203567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1941716" y="4203567"/>
              <a:ext cx="4571887" cy="168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900" lIns="177900" spcFirstLastPara="1" rIns="177900" wrap="square" tIns="177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Establecer la Alianza de EHDI de Colorado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Resumen de la beca</a:t>
            </a:r>
            <a:endParaRPr/>
          </a:p>
        </p:txBody>
      </p:sp>
      <p:grpSp>
        <p:nvGrpSpPr>
          <p:cNvPr id="196" name="Google Shape;196;p18"/>
          <p:cNvGrpSpPr/>
          <p:nvPr/>
        </p:nvGrpSpPr>
        <p:grpSpPr>
          <a:xfrm>
            <a:off x="5194300" y="473639"/>
            <a:ext cx="6513603" cy="5879995"/>
            <a:chOff x="0" y="2715"/>
            <a:chExt cx="6513603" cy="5879995"/>
          </a:xfrm>
        </p:grpSpPr>
        <p:sp>
          <p:nvSpPr>
            <p:cNvPr id="197" name="Google Shape;197;p18"/>
            <p:cNvSpPr/>
            <p:nvPr/>
          </p:nvSpPr>
          <p:spPr>
            <a:xfrm>
              <a:off x="1302720" y="2715"/>
              <a:ext cx="5210883" cy="1406697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1302720" y="2715"/>
              <a:ext cx="5210883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300" lIns="101100" spcFirstLastPara="1" rIns="101100" wrap="square" tIns="357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Cumplir con las referencias de 1-3-6 meses para garantizar resultados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lingüísticas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óptimos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de acuerdo con el desarrollo de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niños</a:t>
              </a: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0" y="2715"/>
              <a:ext cx="1302720" cy="140669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0" y="2715"/>
              <a:ext cx="1302720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950" lIns="68925" spcFirstLastPara="1" rIns="68925" wrap="square" tIns="138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Cumplir</a:t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1302720" y="1493814"/>
              <a:ext cx="5210883" cy="1406697"/>
            </a:xfrm>
            <a:prstGeom prst="rect">
              <a:avLst/>
            </a:prstGeom>
            <a:solidFill>
              <a:srgbClr val="EFD6D1">
                <a:alpha val="89803"/>
              </a:srgbClr>
            </a:solidFill>
            <a:ln cap="flat" cmpd="sng" w="12700">
              <a:solidFill>
                <a:srgbClr val="EFD6D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1302720" y="1493814"/>
              <a:ext cx="5210883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300" lIns="101100" spcFirstLastPara="1" rIns="101100" wrap="square" tIns="357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Mejorar la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recopilación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comunicación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datos para medir los resultados del sistema de EHDI</a:t>
              </a: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0" y="1493814"/>
              <a:ext cx="1302720" cy="1406697"/>
            </a:xfrm>
            <a:prstGeom prst="rect">
              <a:avLst/>
            </a:prstGeom>
            <a:solidFill>
              <a:srgbClr val="D07A5B"/>
            </a:solidFill>
            <a:ln cap="flat" cmpd="sng" w="12700">
              <a:solidFill>
                <a:srgbClr val="D07A5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0" y="1493814"/>
              <a:ext cx="1302720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950" lIns="68925" spcFirstLastPara="1" rIns="68925" wrap="square" tIns="138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Mejorar</a:t>
              </a: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1302720" y="2984913"/>
              <a:ext cx="5210883" cy="1406697"/>
            </a:xfrm>
            <a:prstGeom prst="rect">
              <a:avLst/>
            </a:prstGeom>
            <a:solidFill>
              <a:srgbClr val="E8D9D7">
                <a:alpha val="89803"/>
              </a:srgbClr>
            </a:solidFill>
            <a:ln cap="flat" cmpd="sng" w="12700">
              <a:solidFill>
                <a:srgbClr val="E8D9D7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1302720" y="2984913"/>
              <a:ext cx="5210883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300" lIns="101100" spcFirstLastPara="1" rIns="101100" wrap="square" tIns="357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Establecer la alianza de EHDI de Colorado para asegurar que el estado tenga la oportunidad de evaluar y hacer recomendaciones para que el sistema pueda tornarse a un sistema fluido</a:t>
              </a: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0" y="2984913"/>
              <a:ext cx="1302720" cy="1406697"/>
            </a:xfrm>
            <a:prstGeom prst="rect">
              <a:avLst/>
            </a:prstGeom>
            <a:solidFill>
              <a:srgbClr val="B88881"/>
            </a:solidFill>
            <a:ln cap="flat" cmpd="sng" w="12700">
              <a:solidFill>
                <a:srgbClr val="B8888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0" y="2984913"/>
              <a:ext cx="1302720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950" lIns="68925" spcFirstLastPara="1" rIns="68925" wrap="square" tIns="138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Establecer</a:t>
              </a: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1302720" y="4476013"/>
              <a:ext cx="5210883" cy="1406697"/>
            </a:xfrm>
            <a:prstGeom prst="rect">
              <a:avLst/>
            </a:prstGeom>
            <a:solidFill>
              <a:srgbClr val="DFDFDF">
                <a:alpha val="89803"/>
              </a:srgbClr>
            </a:solidFill>
            <a:ln cap="flat" cmpd="sng" w="12700">
              <a:solidFill>
                <a:srgbClr val="DFDFD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1302720" y="4476013"/>
              <a:ext cx="5210883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300" lIns="101100" spcFirstLastPara="1" rIns="101100" wrap="square" tIns="357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Priorizar recursos, incluso oportunidades de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participación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familias con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niños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sordos e 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hipoacúsicos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0" y="4476013"/>
              <a:ext cx="1302720" cy="1406697"/>
            </a:xfrm>
            <a:prstGeom prst="rect">
              <a:avLst/>
            </a:prstGeom>
            <a:solidFill>
              <a:srgbClr val="A4A4A4"/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0" y="4476013"/>
              <a:ext cx="1302720" cy="1406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950" lIns="68925" spcFirstLastPara="1" rIns="68925" wrap="square" tIns="138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Priorizar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 </a:t>
            </a:r>
            <a:r>
              <a:rPr lang="en-US"/>
              <a:t>conceptualización</a:t>
            </a:r>
            <a:r>
              <a:rPr lang="en-US"/>
              <a:t> de la alianza de EHDI de Colorado</a:t>
            </a:r>
            <a:endParaRPr/>
          </a:p>
        </p:txBody>
      </p:sp>
      <p:grpSp>
        <p:nvGrpSpPr>
          <p:cNvPr id="218" name="Google Shape;218;p19"/>
          <p:cNvGrpSpPr/>
          <p:nvPr/>
        </p:nvGrpSpPr>
        <p:grpSpPr>
          <a:xfrm>
            <a:off x="839098" y="2912107"/>
            <a:ext cx="10513802" cy="2178373"/>
            <a:chOff x="898" y="1086482"/>
            <a:chExt cx="10513802" cy="2178373"/>
          </a:xfrm>
        </p:grpSpPr>
        <p:sp>
          <p:nvSpPr>
            <p:cNvPr id="219" name="Google Shape;219;p19"/>
            <p:cNvSpPr/>
            <p:nvPr/>
          </p:nvSpPr>
          <p:spPr>
            <a:xfrm>
              <a:off x="5257800" y="1986636"/>
              <a:ext cx="4356747" cy="3780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0" name="Google Shape;220;p19"/>
            <p:cNvSpPr/>
            <p:nvPr/>
          </p:nvSpPr>
          <p:spPr>
            <a:xfrm>
              <a:off x="5257800" y="1986636"/>
              <a:ext cx="2178373" cy="3780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1" name="Google Shape;221;p19"/>
            <p:cNvSpPr/>
            <p:nvPr/>
          </p:nvSpPr>
          <p:spPr>
            <a:xfrm>
              <a:off x="5212080" y="1986636"/>
              <a:ext cx="91440" cy="37806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2" name="Google Shape;222;p19"/>
            <p:cNvSpPr/>
            <p:nvPr/>
          </p:nvSpPr>
          <p:spPr>
            <a:xfrm>
              <a:off x="3079426" y="1986636"/>
              <a:ext cx="2178373" cy="37806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3" name="Google Shape;223;p19"/>
            <p:cNvSpPr/>
            <p:nvPr/>
          </p:nvSpPr>
          <p:spPr>
            <a:xfrm>
              <a:off x="901052" y="1986636"/>
              <a:ext cx="4356747" cy="37806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4" name="Google Shape;224;p19"/>
            <p:cNvSpPr/>
            <p:nvPr/>
          </p:nvSpPr>
          <p:spPr>
            <a:xfrm>
              <a:off x="3307075" y="1086482"/>
              <a:ext cx="3901449" cy="9001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3307075" y="1086482"/>
              <a:ext cx="3901449" cy="900154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latin typeface="Calibri"/>
                  <a:ea typeface="Calibri"/>
                  <a:cs typeface="Calibri"/>
                  <a:sym typeface="Calibri"/>
                </a:rPr>
                <a:t>CCDHHDB / EI-Colorado</a:t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898" y="2364701"/>
              <a:ext cx="1800308" cy="9001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900" y="2364700"/>
              <a:ext cx="20595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Organizaciones profesionales</a:t>
              </a:r>
              <a:endParaRPr sz="900"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2179272" y="2364701"/>
              <a:ext cx="1800308" cy="9001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9"/>
            <p:cNvSpPr txBox="1"/>
            <p:nvPr/>
          </p:nvSpPr>
          <p:spPr>
            <a:xfrm>
              <a:off x="2179275" y="2364700"/>
              <a:ext cx="20595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100">
                  <a:latin typeface="Calibri"/>
                  <a:ea typeface="Calibri"/>
                  <a:cs typeface="Calibri"/>
                  <a:sym typeface="Calibri"/>
                </a:rPr>
                <a:t>organizaciones familiares</a:t>
              </a:r>
              <a:endParaRPr sz="1000"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4357645" y="2364701"/>
              <a:ext cx="1800308" cy="9001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4357645" y="2364701"/>
              <a:ext cx="1800308" cy="900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Comunidad sorda</a:t>
              </a:r>
              <a:endParaRPr sz="800"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6536019" y="2364701"/>
              <a:ext cx="1800308" cy="9001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6536019" y="2364701"/>
              <a:ext cx="1800308" cy="900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Servicios de 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Parte B</a:t>
              </a:r>
              <a:endParaRPr sz="800"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8714392" y="2364701"/>
              <a:ext cx="1800308" cy="9001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 txBox="1"/>
            <p:nvPr/>
          </p:nvSpPr>
          <p:spPr>
            <a:xfrm>
              <a:off x="8714392" y="2364701"/>
              <a:ext cx="1800308" cy="900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Servicios de 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Parte C</a:t>
              </a:r>
              <a:endParaRPr sz="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0"/>
          <p:cNvGrpSpPr/>
          <p:nvPr/>
        </p:nvGrpSpPr>
        <p:grpSpPr>
          <a:xfrm>
            <a:off x="1886" y="3070625"/>
            <a:ext cx="12190113" cy="2163341"/>
            <a:chOff x="1886" y="154089"/>
            <a:chExt cx="12190113" cy="2163341"/>
          </a:xfrm>
        </p:grpSpPr>
        <p:sp>
          <p:nvSpPr>
            <p:cNvPr id="242" name="Google Shape;242;p20"/>
            <p:cNvSpPr/>
            <p:nvPr/>
          </p:nvSpPr>
          <p:spPr>
            <a:xfrm>
              <a:off x="1886" y="154090"/>
              <a:ext cx="2610445" cy="10260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0"/>
            <p:cNvSpPr txBox="1"/>
            <p:nvPr/>
          </p:nvSpPr>
          <p:spPr>
            <a:xfrm>
              <a:off x="514875" y="154089"/>
              <a:ext cx="17556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Evaluación</a:t>
              </a: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/ </a:t>
              </a: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Reevaluación</a:t>
              </a: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2396332" y="154090"/>
              <a:ext cx="2610445" cy="10260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2909332" y="154090"/>
              <a:ext cx="1584445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Transici</a:t>
              </a:r>
              <a:r>
                <a:rPr lang="en-US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ó</a:t>
              </a: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4790777" y="154090"/>
              <a:ext cx="2610445" cy="10260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0"/>
            <p:cNvSpPr txBox="1"/>
            <p:nvPr/>
          </p:nvSpPr>
          <p:spPr>
            <a:xfrm>
              <a:off x="5303775" y="154089"/>
              <a:ext cx="17556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r>
                <a:rPr b="0" i="0" lang="en-US" sz="2000" u="none" cap="none" strike="noStrike">
                  <a:latin typeface="Cambria"/>
                  <a:ea typeface="Cambria"/>
                  <a:cs typeface="Cambria"/>
                  <a:sym typeface="Cambria"/>
                </a:rPr>
                <a:t>Identifica</a:t>
              </a: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ci</a:t>
              </a:r>
              <a:r>
                <a:rPr lang="en-US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ó</a:t>
              </a: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185222" y="154090"/>
              <a:ext cx="2610445" cy="10260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7698222" y="154090"/>
              <a:ext cx="1584445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Transici</a:t>
              </a:r>
              <a:r>
                <a:rPr lang="en-US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ó</a:t>
              </a: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10103643" y="1462430"/>
              <a:ext cx="2088356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 txBox="1"/>
            <p:nvPr/>
          </p:nvSpPr>
          <p:spPr>
            <a:xfrm>
              <a:off x="10103643" y="1462430"/>
              <a:ext cx="2088356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508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5080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5080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9579667" y="154090"/>
              <a:ext cx="2610445" cy="10260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0"/>
            <p:cNvSpPr txBox="1"/>
            <p:nvPr/>
          </p:nvSpPr>
          <p:spPr>
            <a:xfrm>
              <a:off x="10092667" y="154090"/>
              <a:ext cx="1584445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Intervención</a:t>
              </a:r>
              <a:r>
                <a:rPr lang="en-US" sz="2000">
                  <a:latin typeface="Cambria"/>
                  <a:ea typeface="Cambria"/>
                  <a:cs typeface="Cambria"/>
                  <a:sym typeface="Cambria"/>
                </a:rPr>
                <a:t> temprana</a:t>
              </a:r>
              <a:endParaRPr/>
            </a:p>
          </p:txBody>
        </p:sp>
      </p:grpSp>
      <p:sp>
        <p:nvSpPr>
          <p:cNvPr id="254" name="Google Shape;254;p20"/>
          <p:cNvSpPr txBox="1"/>
          <p:nvPr/>
        </p:nvSpPr>
        <p:spPr>
          <a:xfrm>
            <a:off x="873925" y="480043"/>
            <a:ext cx="84072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conceptualización de EHDI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/>
          <p:nvPr/>
        </p:nvSpPr>
        <p:spPr>
          <a:xfrm>
            <a:off x="484096" y="470925"/>
            <a:ext cx="4381009" cy="5892104"/>
          </a:xfrm>
          <a:custGeom>
            <a:rect b="b" l="l" r="r" t="t"/>
            <a:pathLst>
              <a:path extrusionOk="0" h="5892104" w="4381009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 txBox="1"/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Mejorar los servicios en las regiones rurales</a:t>
            </a:r>
            <a:endParaRPr/>
          </a:p>
        </p:txBody>
      </p:sp>
      <p:grpSp>
        <p:nvGrpSpPr>
          <p:cNvPr id="261" name="Google Shape;261;p21"/>
          <p:cNvGrpSpPr/>
          <p:nvPr/>
        </p:nvGrpSpPr>
        <p:grpSpPr>
          <a:xfrm>
            <a:off x="5197021" y="2089416"/>
            <a:ext cx="6508160" cy="2648441"/>
            <a:chOff x="2721" y="1618492"/>
            <a:chExt cx="6508160" cy="2648441"/>
          </a:xfrm>
        </p:grpSpPr>
        <p:sp>
          <p:nvSpPr>
            <p:cNvPr id="262" name="Google Shape;262;p21"/>
            <p:cNvSpPr/>
            <p:nvPr/>
          </p:nvSpPr>
          <p:spPr>
            <a:xfrm>
              <a:off x="2721" y="1618492"/>
              <a:ext cx="679957" cy="67995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2721" y="2412332"/>
              <a:ext cx="1942734" cy="29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1"/>
            <p:cNvSpPr txBox="1"/>
            <p:nvPr/>
          </p:nvSpPr>
          <p:spPr>
            <a:xfrm>
              <a:off x="2721" y="2412332"/>
              <a:ext cx="1942734" cy="29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Aumentar</a:t>
              </a: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2721" y="2756711"/>
              <a:ext cx="1942734" cy="15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1"/>
            <p:cNvSpPr txBox="1"/>
            <p:nvPr/>
          </p:nvSpPr>
          <p:spPr>
            <a:xfrm>
              <a:off x="2721" y="2756711"/>
              <a:ext cx="1942734" cy="15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Aumentar el acceso a los servicios independientemente de  la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ubicación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geográfica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2285434" y="1618492"/>
              <a:ext cx="679957" cy="6799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2285434" y="2412332"/>
              <a:ext cx="1942734" cy="29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1"/>
            <p:cNvSpPr txBox="1"/>
            <p:nvPr/>
          </p:nvSpPr>
          <p:spPr>
            <a:xfrm>
              <a:off x="2285434" y="2412332"/>
              <a:ext cx="1942734" cy="29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Solucionar</a:t>
              </a: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2285434" y="2756711"/>
              <a:ext cx="1942734" cy="15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1"/>
            <p:cNvSpPr txBox="1"/>
            <p:nvPr/>
          </p:nvSpPr>
          <p:spPr>
            <a:xfrm>
              <a:off x="2285434" y="2756711"/>
              <a:ext cx="1942734" cy="15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Solucionar problemas relacionados con la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evaluación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audición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identificación, e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intervención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comunidades rurales</a:t>
              </a: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4568147" y="1618492"/>
              <a:ext cx="679957" cy="6799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4568147" y="2412332"/>
              <a:ext cx="1942734" cy="29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1"/>
            <p:cNvSpPr txBox="1"/>
            <p:nvPr/>
          </p:nvSpPr>
          <p:spPr>
            <a:xfrm>
              <a:off x="4568147" y="2412332"/>
              <a:ext cx="1942734" cy="29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Explorar</a:t>
              </a: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4568147" y="2756711"/>
              <a:ext cx="1942734" cy="15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1"/>
            <p:cNvSpPr txBox="1"/>
            <p:nvPr/>
          </p:nvSpPr>
          <p:spPr>
            <a:xfrm>
              <a:off x="4568147" y="2756711"/>
              <a:ext cx="1942734" cy="15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 opciones para mejorar apoyos, incluso con servicios virtuales y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también servicios directos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el/la coordinador/a de servicios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